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1" r:id="rId15"/>
    <p:sldId id="270" r:id="rId16"/>
    <p:sldId id="272" r:id="rId17"/>
    <p:sldId id="273" r:id="rId18"/>
    <p:sldId id="274" r:id="rId19"/>
    <p:sldId id="275" r:id="rId20"/>
    <p:sldId id="276" r:id="rId21"/>
    <p:sldId id="277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9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63A43-9446-6EC4-EC6B-A40A760F6B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16ACC6-20D0-3082-AF22-54DE20534F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DBA182-D54E-F787-1AB1-A7E2B178A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029EF-8B91-4EAF-9C6B-FB71857A855A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90139C-83D0-E09B-7C7C-23EF7D437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CD8CC5-6057-7CC2-888E-3ED33C3B6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DE17C-A4D7-47C5-A12F-DAF70A2253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9076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D9069-F710-6BF9-C5DD-68A71BC6A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CC2326-E8B1-CDDF-09D8-6359B254FB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C86826-C02D-2233-520F-AC9DAFE95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029EF-8B91-4EAF-9C6B-FB71857A855A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D7C6E7-B342-BAFB-E5DB-BFB96514E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EF6C5E-B143-BA26-766A-52F743C3F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DE17C-A4D7-47C5-A12F-DAF70A2253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158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01099F9-A596-0A7A-00CF-59D137E689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5F00B6-D7D5-57A4-8D11-58A3C6551A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3DD28F-9230-19FD-16BB-A2778AD41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029EF-8B91-4EAF-9C6B-FB71857A855A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0D24F9-9D63-5FA5-AE66-49884A62D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BFF96-5204-FC10-3D9D-AC6A0EC2A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DE17C-A4D7-47C5-A12F-DAF70A2253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1514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41700-9C69-2242-17E3-FEDE2A7FB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E981BD-50A2-A923-3CD5-EFF3CB3FB7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3E0038-1F0B-8C39-CE9E-297F23174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029EF-8B91-4EAF-9C6B-FB71857A855A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651EA4-6D24-FC04-2718-45AFFDCF1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2CD65C-06D8-1336-D10D-E2389B6E6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DE17C-A4D7-47C5-A12F-DAF70A2253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2010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FB944-AD1F-17A3-0BD2-D6F67AA89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34DC1B-92B2-548F-0D64-44E8A7227A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34DB65-218F-6FB3-3B57-45228D4C5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029EF-8B91-4EAF-9C6B-FB71857A855A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BACECB-8BED-7735-61CB-BB48F0F48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C535CE-DFB8-4B92-61BD-9751D80E3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DE17C-A4D7-47C5-A12F-DAF70A2253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6586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F8AF8-2488-F467-7A43-93CE19C36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39D1F2-720B-1C28-39E8-CD99285A55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AF7ED5-D855-C1B8-F6A2-48C3B7A860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6A97FA-6A56-6A15-AC5F-F67EEC02F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029EF-8B91-4EAF-9C6B-FB71857A855A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A8A8B6-FCA4-C4B6-AF66-392778608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181528-EC1D-7E05-CD05-C9899984A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DE17C-A4D7-47C5-A12F-DAF70A2253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883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E3C5E-3388-EB99-5256-66E78936E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27718B-EBE2-976B-1AED-9F12524C2D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D844D6-E815-93AC-CD08-98F377AB7B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72CB5A-6D96-66AE-5505-294F985FB3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2F4C2E-F684-7624-8341-B61EF2ABF0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3A484A-8F6D-114F-3787-BF19EE33D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029EF-8B91-4EAF-9C6B-FB71857A855A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0B827C-E895-B971-06B4-FDB552BE7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25A0ABB-155C-60E3-C1E5-369979318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DE17C-A4D7-47C5-A12F-DAF70A2253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1057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EFE8C-80FB-0FC8-C7B0-3B8624265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36B736-C9B0-46B0-63DA-4E8804202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029EF-8B91-4EAF-9C6B-FB71857A855A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08CE96-29CE-C9D9-C4B2-40B08C956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F45103-6EDB-AF0C-4D0F-E8DE1BE8E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DE17C-A4D7-47C5-A12F-DAF70A2253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7097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FF5DDE3-4E69-6697-00F7-D4A113A62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029EF-8B91-4EAF-9C6B-FB71857A855A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4D9B7E-03B2-792F-3035-E3A3B1761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68B8F3-7148-22B2-0A91-6F36A969E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DE17C-A4D7-47C5-A12F-DAF70A2253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9408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2A5C5-8B11-95CA-8024-3E1A1709E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39DF40-6040-AB5A-5244-63030449B8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C1BD46-B3A9-E16A-D27D-469DB3468F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EA63D9-9992-D7B3-7CC8-139C7B0DA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029EF-8B91-4EAF-9C6B-FB71857A855A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5C180B-C2B6-2554-A839-B2A255E6D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A6B258-F568-CAF9-9F47-2E2739AEB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DE17C-A4D7-47C5-A12F-DAF70A2253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0431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02C97-841D-FDAD-801D-7F9984B78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D52EAD-B9CE-1C08-BA0D-FA96AF15CD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0C787A-16F8-079B-1792-7CB102DCF2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D842F2-CF41-F017-77C8-D58F565B2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029EF-8B91-4EAF-9C6B-FB71857A855A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D7ABAA-0120-CF3B-0A87-24DE7C72E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D7BA4A-A547-05B0-5BEC-9730F7CBA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DE17C-A4D7-47C5-A12F-DAF70A2253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0852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6076EB-7DD9-8975-EE70-08428F68D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F614D2-5B36-A65B-2E78-7DC4C623B6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596558-73CB-44AC-9DF3-325377D4D0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D029EF-8B91-4EAF-9C6B-FB71857A855A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6D1B4C-5CD2-795D-D8F8-D37EEE8D43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2D130D-33C9-8155-3D89-A263CE4976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2DE17C-A4D7-47C5-A12F-DAF70A2253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7153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31775-F5E0-EF60-A641-5C0E8915AD0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From Technological Singularity</a:t>
            </a:r>
            <a:br>
              <a:rPr lang="en-GB" dirty="0"/>
            </a:br>
            <a:r>
              <a:rPr lang="en-GB" dirty="0"/>
              <a:t>Towards a Model </a:t>
            </a:r>
            <a:br>
              <a:rPr lang="en-GB" dirty="0"/>
            </a:br>
            <a:r>
              <a:rPr lang="en-GB" dirty="0"/>
              <a:t>of the Universe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FC5494-E94A-72FC-8EBA-694F509A4E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731256"/>
          </a:xfrm>
        </p:spPr>
        <p:txBody>
          <a:bodyPr>
            <a:normAutofit/>
          </a:bodyPr>
          <a:lstStyle/>
          <a:p>
            <a:r>
              <a:rPr lang="en-GB" dirty="0"/>
              <a:t>VSIM2026 </a:t>
            </a:r>
          </a:p>
          <a:p>
            <a:r>
              <a:rPr lang="en-GB" dirty="0"/>
              <a:t>09 Sep 2026 </a:t>
            </a:r>
            <a:r>
              <a:rPr lang="en-GB" dirty="0" err="1"/>
              <a:t>Ravda</a:t>
            </a:r>
            <a:r>
              <a:rPr lang="en-GB" dirty="0"/>
              <a:t>, Bulgaria</a:t>
            </a:r>
          </a:p>
          <a:p>
            <a:endParaRPr lang="en-GB" dirty="0"/>
          </a:p>
          <a:p>
            <a:r>
              <a:rPr lang="en-GB" dirty="0" err="1"/>
              <a:t>Tanyu</a:t>
            </a:r>
            <a:r>
              <a:rPr lang="en-GB" dirty="0"/>
              <a:t> Kolev </a:t>
            </a:r>
            <a:r>
              <a:rPr lang="en-GB" dirty="0" err="1"/>
              <a:t>Ph.D</a:t>
            </a:r>
            <a:endParaRPr lang="en-GB" dirty="0"/>
          </a:p>
          <a:p>
            <a:r>
              <a:rPr lang="en-GB" dirty="0"/>
              <a:t>Zhivko Kolev M.D.</a:t>
            </a:r>
          </a:p>
        </p:txBody>
      </p:sp>
    </p:spTree>
    <p:extLst>
      <p:ext uri="{BB962C8B-B14F-4D97-AF65-F5344CB8AC3E}">
        <p14:creationId xmlns:p14="http://schemas.microsoft.com/office/powerpoint/2010/main" val="5475406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80909C-C287-2D34-6D99-76711E06B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System Formation (Feature I Space and Time)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0D4E4F0-C51D-81F8-DAE2-969B6ADD8E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521" y="1439075"/>
            <a:ext cx="10515600" cy="4456807"/>
          </a:xfrm>
        </p:spPr>
      </p:pic>
    </p:spTree>
    <p:extLst>
      <p:ext uri="{BB962C8B-B14F-4D97-AF65-F5344CB8AC3E}">
        <p14:creationId xmlns:p14="http://schemas.microsoft.com/office/powerpoint/2010/main" val="11205199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F49EA-ADA4-F5AF-B728-664EE2C99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System Formation (Feature II Functional)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967AB2-45F8-EFA0-2C26-FA85569647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699" y="1543327"/>
            <a:ext cx="7158197" cy="4351338"/>
          </a:xfrm>
        </p:spPr>
        <p:txBody>
          <a:bodyPr/>
          <a:lstStyle/>
          <a:p>
            <a:r>
              <a:rPr lang="en-GB" dirty="0"/>
              <a:t>Functional Systems</a:t>
            </a:r>
          </a:p>
          <a:p>
            <a:r>
              <a:rPr lang="en-GB" dirty="0"/>
              <a:t>Are there non-Functional Systems</a:t>
            </a:r>
          </a:p>
          <a:p>
            <a:r>
              <a:rPr lang="en-GB" dirty="0"/>
              <a:t>Perfection of  the function based on the result</a:t>
            </a:r>
          </a:p>
          <a:p>
            <a:r>
              <a:rPr lang="en-GB" dirty="0"/>
              <a:t>Specialization and Hierarchy</a:t>
            </a:r>
          </a:p>
          <a:p>
            <a:endParaRPr lang="en-GB" dirty="0"/>
          </a:p>
          <a:p>
            <a:endParaRPr lang="en-GB" dirty="0"/>
          </a:p>
          <a:p>
            <a:pPr marL="0" indent="0">
              <a:buNone/>
            </a:pPr>
            <a:r>
              <a:rPr lang="en-GB" sz="1800" b="1" i="1" dirty="0">
                <a:solidFill>
                  <a:srgbClr val="C0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HIERARCHY AND THE INTEGRITY OF THE SYSTEM ARE IN CONTRADICTION, WHICH MUST BE CONTINUOUSLY RESOLVED</a:t>
            </a:r>
            <a:endParaRPr lang="en-GB" b="1" i="1" dirty="0">
              <a:solidFill>
                <a:srgbClr val="C0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2F1CA8-0C87-52F6-4431-3BBA5C1115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670" y="1427222"/>
            <a:ext cx="6100091" cy="4730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1364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27F94-2111-AE36-60C5-BE1FB07AA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System Formation (Feature III - INFs)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0373BB-543B-A69C-0F48-6BC466B87B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2447"/>
            <a:ext cx="10515600" cy="4351338"/>
          </a:xfrm>
        </p:spPr>
        <p:txBody>
          <a:bodyPr/>
          <a:lstStyle/>
          <a:p>
            <a:r>
              <a:rPr lang="en-GB" dirty="0"/>
              <a:t>Transition from Direct Interaction – Mediated Interaction</a:t>
            </a:r>
          </a:p>
          <a:p>
            <a:r>
              <a:rPr lang="en-GB" dirty="0"/>
              <a:t>Information and Control</a:t>
            </a:r>
          </a:p>
          <a:p>
            <a:r>
              <a:rPr lang="en-GB" dirty="0"/>
              <a:t>INF emergence and perfection and system formation proceed in parallel</a:t>
            </a:r>
          </a:p>
          <a:p>
            <a:r>
              <a:rPr lang="en-GB" dirty="0"/>
              <a:t>INFs and Carrier systems are linked in a positive feedback loop</a:t>
            </a:r>
          </a:p>
        </p:txBody>
      </p:sp>
    </p:spTree>
    <p:extLst>
      <p:ext uri="{BB962C8B-B14F-4D97-AF65-F5344CB8AC3E}">
        <p14:creationId xmlns:p14="http://schemas.microsoft.com/office/powerpoint/2010/main" val="33676229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5CE79-6440-4E49-25B2-A68B292D1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System Formation (Feature IV – Growth Rate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22DA78-2F3B-A970-1C20-66C2EF1963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3014" y="1492560"/>
            <a:ext cx="7521696" cy="1640261"/>
          </a:xfrm>
          <a:prstGeom prst="rect">
            <a:avLst/>
          </a:prstGeom>
        </p:spPr>
      </p:pic>
      <p:pic>
        <p:nvPicPr>
          <p:cNvPr id="6" name="Content Placeholder 7">
            <a:extLst>
              <a:ext uri="{FF2B5EF4-FFF2-40B4-BE49-F238E27FC236}">
                <a16:creationId xmlns:a16="http://schemas.microsoft.com/office/drawing/2014/main" id="{D68AB613-8D82-2213-0FF3-9025199572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5397" y="3294925"/>
            <a:ext cx="6316581" cy="3290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8004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D6528-E390-F3CD-AF94-35FEA8CA4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Unconstrained Positive Feedback Loop</a:t>
            </a:r>
            <a:endParaRPr lang="en-GB" sz="32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201197D-58D9-56EE-8FE2-CF8B39A8EB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973" y="1429268"/>
            <a:ext cx="5324207" cy="525689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86721A6-9B63-2B7E-3DE6-C4719C9343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6180" y="1429267"/>
            <a:ext cx="6345994" cy="5256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6682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5C6E7-BF81-35B2-628A-42F60F515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Unconstrained Explosion Expansion </a:t>
            </a:r>
            <a:br>
              <a:rPr lang="en-GB" dirty="0"/>
            </a:br>
            <a:r>
              <a:rPr lang="en-GB" dirty="0"/>
              <a:t>to the Edges of the Universe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92C5263-B90E-6746-7339-E11FFD3D77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3825" y="1586360"/>
            <a:ext cx="8945724" cy="49970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492911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25DD9B-76EE-2E8F-813C-6CC83E5FC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Sufficiently Perfect System (SPS)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2A6EC6-073B-ADFE-979C-5A0EFF6AF9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Perfection that secures existence and development for a future time interval</a:t>
            </a:r>
          </a:p>
          <a:p>
            <a:r>
              <a:rPr lang="en-GB" dirty="0"/>
              <a:t>Not a static system – Hyper-preservation through change and adaptation</a:t>
            </a:r>
          </a:p>
          <a:p>
            <a:r>
              <a:rPr lang="en-GB" dirty="0"/>
              <a:t>Cybernetic Model of Personal Immortality 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sz="2400" b="1" i="1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When the system regenerates (builds) faster than it degrades. From general thermodynamic considerations, this is only possible if the substrate is changed.</a:t>
            </a:r>
            <a:endParaRPr lang="en-GB" sz="2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1463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1D451-47D1-DF25-81A3-B29A50478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Time Asymmetry – Singularity Completion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A8906DA-0FF8-90C5-CE9B-1CAABAE57C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2429"/>
            <a:ext cx="12192000" cy="6204411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29F3F3E-F541-28BA-320F-E0A1BEBD9A47}"/>
              </a:ext>
            </a:extLst>
          </p:cNvPr>
          <p:cNvSpPr txBox="1"/>
          <p:nvPr/>
        </p:nvSpPr>
        <p:spPr>
          <a:xfrm>
            <a:off x="8929208" y="2162718"/>
            <a:ext cx="402581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FFC000"/>
                </a:solidFill>
              </a:rPr>
              <a:t>From the Big Bag to present – spontaneous processes based on physical laws and chance</a:t>
            </a:r>
          </a:p>
          <a:p>
            <a:endParaRPr lang="en-GB" sz="2800" dirty="0">
              <a:solidFill>
                <a:srgbClr val="FFC000"/>
              </a:solidFill>
            </a:endParaRPr>
          </a:p>
          <a:p>
            <a:r>
              <a:rPr lang="en-GB" sz="2800" dirty="0">
                <a:solidFill>
                  <a:srgbClr val="FFC000"/>
                </a:solidFill>
              </a:rPr>
              <a:t>After singularity processes in the universe are heavily influenced by the consciousness</a:t>
            </a:r>
          </a:p>
        </p:txBody>
      </p:sp>
    </p:spTree>
    <p:extLst>
      <p:ext uri="{BB962C8B-B14F-4D97-AF65-F5344CB8AC3E}">
        <p14:creationId xmlns:p14="http://schemas.microsoft.com/office/powerpoint/2010/main" val="411388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D6C4B7-3A70-D332-2AE7-011F97885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Hypothesis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4669C39-646F-F4ED-17B3-5061D5C1B5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708" y="1488095"/>
            <a:ext cx="5811901" cy="515919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1B17779-C700-8E11-A31B-011C3462033D}"/>
              </a:ext>
            </a:extLst>
          </p:cNvPr>
          <p:cNvSpPr txBox="1"/>
          <p:nvPr/>
        </p:nvSpPr>
        <p:spPr>
          <a:xfrm>
            <a:off x="7032902" y="1558776"/>
            <a:ext cx="467019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Is it possible this has occurred in the past?</a:t>
            </a:r>
          </a:p>
          <a:p>
            <a:endParaRPr lang="en-GB" sz="2400" dirty="0"/>
          </a:p>
          <a:p>
            <a:r>
              <a:rPr lang="en-GB" sz="2400" dirty="0"/>
              <a:t>Is it possible this has happened prior the emergence of our physical universe?</a:t>
            </a:r>
          </a:p>
        </p:txBody>
      </p:sp>
    </p:spTree>
    <p:extLst>
      <p:ext uri="{BB962C8B-B14F-4D97-AF65-F5344CB8AC3E}">
        <p14:creationId xmlns:p14="http://schemas.microsoft.com/office/powerpoint/2010/main" val="21508923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0A5E2-C6E2-97BF-14A0-064FC8C4A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Multi-Universe Model (GST)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02C08B-4CC4-7361-449E-EF941AC711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901" y="1251930"/>
            <a:ext cx="6539675" cy="56263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27801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0E0AA-1CFE-3CB9-E94E-5A6AA1D7D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5589"/>
            <a:ext cx="10515600" cy="1325563"/>
          </a:xfrm>
        </p:spPr>
        <p:txBody>
          <a:bodyPr/>
          <a:lstStyle/>
          <a:p>
            <a:r>
              <a:rPr lang="en-GB" dirty="0"/>
              <a:t>Technological Singularity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9809A111-1681-BBAA-8858-8B56CF120D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68" y="1749019"/>
            <a:ext cx="5635732" cy="4743855"/>
          </a:xfr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D749E35-0EEC-2855-64B4-C1DF6383AC91}"/>
              </a:ext>
            </a:extLst>
          </p:cNvPr>
          <p:cNvSpPr txBox="1"/>
          <p:nvPr/>
        </p:nvSpPr>
        <p:spPr>
          <a:xfrm>
            <a:off x="6404635" y="1616486"/>
            <a:ext cx="520410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The POPULAR VIEW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AI &amp; Technology Centric </a:t>
            </a:r>
            <a:r>
              <a:rPr lang="en-GB" dirty="0" err="1"/>
              <a:t>Hypotesis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AGI -&gt;ASI through cycles of self-improvement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Rapid growth acceleration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algn="ctr"/>
            <a:r>
              <a:rPr lang="en-GB" dirty="0" err="1"/>
              <a:t>Systemological</a:t>
            </a:r>
            <a:r>
              <a:rPr lang="en-GB" dirty="0"/>
              <a:t> Viewpoint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Human Society Centric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Intellectual Explosion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Hyperbolic Growth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Merging of Human and Machine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4B55ABF-D597-FEA4-34A9-42C06C661622}"/>
              </a:ext>
            </a:extLst>
          </p:cNvPr>
          <p:cNvSpPr txBox="1"/>
          <p:nvPr/>
        </p:nvSpPr>
        <p:spPr>
          <a:xfrm>
            <a:off x="6578770" y="4786792"/>
            <a:ext cx="51529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i="1" dirty="0">
                <a:solidFill>
                  <a:srgbClr val="C00000"/>
                </a:solidFill>
              </a:rPr>
              <a:t>The biology is a legacy of the evolution, but human personality and human society (based on it) are not biology!</a:t>
            </a:r>
          </a:p>
        </p:txBody>
      </p:sp>
    </p:spTree>
    <p:extLst>
      <p:ext uri="{BB962C8B-B14F-4D97-AF65-F5344CB8AC3E}">
        <p14:creationId xmlns:p14="http://schemas.microsoft.com/office/powerpoint/2010/main" val="37264711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50F88-7974-32D6-6BF1-C8B27C818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40 + Years of History of the Model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F4F9B424-3F75-8E69-2D5F-D8C3803C0E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20" y="1456456"/>
            <a:ext cx="2888615" cy="414147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A808F80-1890-9AA5-0526-FDD0CE6F1E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9372" y="1471696"/>
            <a:ext cx="3871595" cy="411099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1885F06-20EF-E8CB-D10B-883CBAE646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2204" y="1434231"/>
            <a:ext cx="3397250" cy="4163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6495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5C5D7-9651-FC2B-AF6B-D56ADF4E3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General Characteristics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2979E2-D2E2-C7B5-B0DD-3D593AB72C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6942"/>
            <a:ext cx="10515600" cy="5290019"/>
          </a:xfrm>
        </p:spPr>
        <p:txBody>
          <a:bodyPr>
            <a:normAutofit lnSpcReduction="10000"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GB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First System-based Model of the Universe </a:t>
            </a:r>
            <a:r>
              <a:rPr lang="en-GB" sz="24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woldwide</a:t>
            </a:r>
            <a:endParaRPr lang="en-GB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GB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Classified within the category of cyclic models.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GB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result of generalizations from </a:t>
            </a:r>
            <a:r>
              <a:rPr lang="en-GB" sz="24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systemology</a:t>
            </a:r>
            <a:r>
              <a:rPr lang="en-GB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rather than physics </a:t>
            </a: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</a:t>
            </a:r>
            <a:r>
              <a:rPr lang="en-GB" sz="2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</a:t>
            </a:r>
            <a:r>
              <a:rPr lang="en-GB" sz="24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systemological</a:t>
            </a:r>
            <a:r>
              <a:rPr lang="en-GB" sz="2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model of the Universe).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GB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Fundamental Role of th</a:t>
            </a:r>
            <a:r>
              <a:rPr lang="en-GB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 </a:t>
            </a:r>
            <a:r>
              <a:rPr lang="en-GB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Consciousness differentiates this model from all other physical models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GB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agreement with the fundamental results of physics (can be interpreted from that perspective)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GB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Extensive Interpretation of the Model … stand by for the new book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6306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F1462-43E7-AD3E-2B39-4CC272A13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Starting Position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5504CB-0D44-2193-0941-FCFB91FDB6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Merge between HUMAN and MACHINE</a:t>
            </a:r>
          </a:p>
          <a:p>
            <a:r>
              <a:rPr lang="en-GB" dirty="0"/>
              <a:t>Relocation of the human conscious psyche </a:t>
            </a:r>
          </a:p>
          <a:p>
            <a:r>
              <a:rPr lang="en-GB" dirty="0" err="1"/>
              <a:t>Syntetic</a:t>
            </a:r>
            <a:r>
              <a:rPr lang="en-GB" dirty="0"/>
              <a:t> body</a:t>
            </a:r>
          </a:p>
          <a:p>
            <a:r>
              <a:rPr lang="en-GB" dirty="0"/>
              <a:t>Expanded body capabilities</a:t>
            </a:r>
          </a:p>
          <a:p>
            <a:r>
              <a:rPr lang="en-GB" dirty="0"/>
              <a:t>Relaxed mind limitations</a:t>
            </a:r>
          </a:p>
        </p:txBody>
      </p:sp>
    </p:spTree>
    <p:extLst>
      <p:ext uri="{BB962C8B-B14F-4D97-AF65-F5344CB8AC3E}">
        <p14:creationId xmlns:p14="http://schemas.microsoft.com/office/powerpoint/2010/main" val="2598526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A8B88-922E-B0A7-8435-6F5C513AD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Systemological</a:t>
            </a:r>
            <a:r>
              <a:rPr lang="en-GB" dirty="0"/>
              <a:t> View of the Human Being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10C09D-366B-63F5-FF12-1D4C8A97FF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921" y="1280746"/>
            <a:ext cx="7992306" cy="5432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792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268DD-FBF1-F36F-3C2E-9CBC9BB31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Relocation of the Human Conscious </a:t>
            </a:r>
            <a:r>
              <a:rPr lang="el-GR" dirty="0"/>
              <a:t>Ψ</a:t>
            </a:r>
            <a:endParaRPr lang="en-GB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BD885B5B-4567-E8FC-71D4-8FB05EB3F5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261028"/>
            <a:ext cx="9683469" cy="5320511"/>
          </a:xfrm>
        </p:spPr>
      </p:pic>
    </p:spTree>
    <p:extLst>
      <p:ext uri="{BB962C8B-B14F-4D97-AF65-F5344CB8AC3E}">
        <p14:creationId xmlns:p14="http://schemas.microsoft.com/office/powerpoint/2010/main" val="32997717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BCF1B-1419-DA06-55DF-091A5FF55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Relocation of the Human Conscious </a:t>
            </a:r>
            <a:r>
              <a:rPr lang="el-GR" dirty="0"/>
              <a:t>Ψ</a:t>
            </a:r>
            <a:endParaRPr lang="en-GB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DBF355B-C3F0-370C-A626-6C53C1640B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334671"/>
            <a:ext cx="9731435" cy="5226845"/>
          </a:xfrm>
        </p:spPr>
      </p:pic>
    </p:spTree>
    <p:extLst>
      <p:ext uri="{BB962C8B-B14F-4D97-AF65-F5344CB8AC3E}">
        <p14:creationId xmlns:p14="http://schemas.microsoft.com/office/powerpoint/2010/main" val="39185160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14360A-8C3B-10AB-439B-05BB1EF61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Relocation of the Human Conscious </a:t>
            </a:r>
            <a:r>
              <a:rPr lang="el-GR" dirty="0"/>
              <a:t>Ψ</a:t>
            </a:r>
            <a:endParaRPr lang="en-GB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BD1263A-0672-A4C2-F69E-8FCC70B0A2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1432861"/>
            <a:ext cx="9815481" cy="5271987"/>
          </a:xfrm>
        </p:spPr>
      </p:pic>
    </p:spTree>
    <p:extLst>
      <p:ext uri="{BB962C8B-B14F-4D97-AF65-F5344CB8AC3E}">
        <p14:creationId xmlns:p14="http://schemas.microsoft.com/office/powerpoint/2010/main" val="36211069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83127-4B85-EE01-69AF-0B30552AF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Relocation of the Human Conscious </a:t>
            </a:r>
            <a:r>
              <a:rPr lang="el-GR" dirty="0"/>
              <a:t>Ψ</a:t>
            </a:r>
            <a:endParaRPr lang="en-GB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FE21189-23FB-EE1D-FF54-CF87763AC0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402178"/>
            <a:ext cx="9465677" cy="5165272"/>
          </a:xfrm>
        </p:spPr>
      </p:pic>
    </p:spTree>
    <p:extLst>
      <p:ext uri="{BB962C8B-B14F-4D97-AF65-F5344CB8AC3E}">
        <p14:creationId xmlns:p14="http://schemas.microsoft.com/office/powerpoint/2010/main" val="1467833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E88DE-66CB-D4D9-B079-279358035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Substrate Independent Mind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533D66A-B713-8544-3D00-D0717A2C9A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29" y="1230343"/>
            <a:ext cx="7415947" cy="5545144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600E808-AB64-AC16-B104-7E5E5CF6B1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0676" y="1216681"/>
            <a:ext cx="4584274" cy="5558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7718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456</Words>
  <Application>Microsoft Office PowerPoint</Application>
  <PresentationFormat>Widescreen</PresentationFormat>
  <Paragraphs>71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Aptos</vt:lpstr>
      <vt:lpstr>Aptos Display</vt:lpstr>
      <vt:lpstr>Arial</vt:lpstr>
      <vt:lpstr>Office Theme</vt:lpstr>
      <vt:lpstr>From Technological Singularity Towards a Model  of the Universe</vt:lpstr>
      <vt:lpstr>Technological Singularity</vt:lpstr>
      <vt:lpstr>Starting Position</vt:lpstr>
      <vt:lpstr>Systemological View of the Human Being</vt:lpstr>
      <vt:lpstr>Relocation of the Human Conscious Ψ</vt:lpstr>
      <vt:lpstr>Relocation of the Human Conscious Ψ</vt:lpstr>
      <vt:lpstr>Relocation of the Human Conscious Ψ</vt:lpstr>
      <vt:lpstr>Relocation of the Human Conscious Ψ</vt:lpstr>
      <vt:lpstr>The Substrate Independent Mind</vt:lpstr>
      <vt:lpstr>System Formation (Feature I Space and Time)</vt:lpstr>
      <vt:lpstr>System Formation (Feature II Functional)</vt:lpstr>
      <vt:lpstr>System Formation (Feature III - INFs)</vt:lpstr>
      <vt:lpstr>System Formation (Feature IV – Growth Rate</vt:lpstr>
      <vt:lpstr>Unconstrained Positive Feedback Loop</vt:lpstr>
      <vt:lpstr>Unconstrained Explosion Expansion  to the Edges of the Universe</vt:lpstr>
      <vt:lpstr>Sufficiently Perfect System (SPS)</vt:lpstr>
      <vt:lpstr>Time Asymmetry – Singularity Completion</vt:lpstr>
      <vt:lpstr>Hypothesis</vt:lpstr>
      <vt:lpstr>Multi-Universe Model (GST)</vt:lpstr>
      <vt:lpstr>40 + Years of History of the Model</vt:lpstr>
      <vt:lpstr>General Characteristics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Zhivko Kolev</dc:creator>
  <cp:lastModifiedBy>Tanyu Kolev</cp:lastModifiedBy>
  <cp:revision>6</cp:revision>
  <dcterms:created xsi:type="dcterms:W3CDTF">2026-09-09T06:28:05Z</dcterms:created>
  <dcterms:modified xsi:type="dcterms:W3CDTF">2026-09-10T14:03:33Z</dcterms:modified>
</cp:coreProperties>
</file>